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7" r:id="rId3"/>
    <p:sldId id="272" r:id="rId4"/>
    <p:sldId id="257" r:id="rId5"/>
    <p:sldId id="268" r:id="rId6"/>
    <p:sldId id="269" r:id="rId7"/>
    <p:sldId id="270" r:id="rId8"/>
    <p:sldId id="258" r:id="rId9"/>
    <p:sldId id="259" r:id="rId10"/>
    <p:sldId id="260" r:id="rId11"/>
    <p:sldId id="261" r:id="rId12"/>
    <p:sldId id="264" r:id="rId13"/>
    <p:sldId id="265" r:id="rId14"/>
    <p:sldId id="266" r:id="rId15"/>
    <p:sldId id="262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DBF4E-28BC-46BA-888B-74C100ED2521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A756A-64FA-4B5D-A900-1631510A5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White</a:t>
            </a:r>
            <a:r>
              <a:rPr lang="en-US" baseline="0" dirty="0" smtClean="0"/>
              <a:t>board 3 </a:t>
            </a:r>
            <a:r>
              <a:rPr lang="en-US" baseline="0" dirty="0" err="1" smtClean="0"/>
              <a:t>mins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4589D-6174-4A48-B4A1-665E5B521ED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Mastery 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</a:p>
          <a:p>
            <a:r>
              <a:rPr lang="en-US" dirty="0" smtClean="0"/>
              <a:t>Data collection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</a:t>
            </a:r>
          </a:p>
          <a:p>
            <a:r>
              <a:rPr lang="en-US" dirty="0" smtClean="0"/>
              <a:t>Time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0912D14-DE23-450F-875A-D344E38DCA21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733273A-E819-439D-8458-DE6D71329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2D14-DE23-450F-875A-D344E38DCA21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273A-E819-439D-8458-DE6D71329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2D14-DE23-450F-875A-D344E38DCA21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273A-E819-439D-8458-DE6D71329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0912D14-DE23-450F-875A-D344E38DCA21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273A-E819-439D-8458-DE6D71329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0912D14-DE23-450F-875A-D344E38DCA21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733273A-E819-439D-8458-DE6D713294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0912D14-DE23-450F-875A-D344E38DCA21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733273A-E819-439D-8458-DE6D71329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0912D14-DE23-450F-875A-D344E38DCA21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733273A-E819-439D-8458-DE6D71329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2D14-DE23-450F-875A-D344E38DCA21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273A-E819-439D-8458-DE6D71329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0912D14-DE23-450F-875A-D344E38DCA21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733273A-E819-439D-8458-DE6D71329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0912D14-DE23-450F-875A-D344E38DCA21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733273A-E819-439D-8458-DE6D71329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0912D14-DE23-450F-875A-D344E38DCA21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733273A-E819-439D-8458-DE6D71329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0912D14-DE23-450F-875A-D344E38DCA21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733273A-E819-439D-8458-DE6D71329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griffinj1@pitt.k12.nc.u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atee@pitt.k12.nc.u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576512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Using A Standards Based Grading (SBG) System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667000"/>
            <a:ext cx="8062912" cy="3276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Jennifer Griffin &amp; Elizabeth Pate</a:t>
            </a:r>
          </a:p>
          <a:p>
            <a:r>
              <a:rPr lang="en-US" b="1" dirty="0" smtClean="0"/>
              <a:t>South Central High School</a:t>
            </a:r>
          </a:p>
          <a:p>
            <a:r>
              <a:rPr lang="en-US" b="1" dirty="0" smtClean="0"/>
              <a:t>Winterville, NC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456906"/>
          </a:xfrm>
        </p:spPr>
        <p:txBody>
          <a:bodyPr>
            <a:noAutofit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Drawbacks of Standards Based Grading</a:t>
            </a:r>
            <a:endParaRPr lang="en-US" sz="6000" b="1" dirty="0">
              <a:solidFill>
                <a:schemeClr val="accent1">
                  <a:tint val="83000"/>
                  <a:satMod val="150000"/>
                </a:schemeClr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380706"/>
          </a:xfrm>
        </p:spPr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/>
            </a:r>
            <a:br>
              <a:rPr lang="en-US" sz="60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</a:br>
            <a:r>
              <a:rPr lang="en-US" sz="67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How do I implement Standards Based Grading in my classroom?</a:t>
            </a:r>
            <a:endParaRPr lang="en-US" sz="6000" b="1" dirty="0">
              <a:solidFill>
                <a:schemeClr val="accent1">
                  <a:tint val="83000"/>
                  <a:satMod val="150000"/>
                </a:schemeClr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Steps:</a:t>
            </a:r>
            <a:endParaRPr lang="en-US" sz="5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lnSpcReduction="10000"/>
          </a:bodyPr>
          <a:lstStyle/>
          <a:p>
            <a:pPr marL="578358" indent="-514350">
              <a:buAutoNum type="arabicPeriod"/>
            </a:pPr>
            <a:r>
              <a:rPr lang="en-US" dirty="0" smtClean="0"/>
              <a:t>Gain administrative support.</a:t>
            </a:r>
          </a:p>
          <a:p>
            <a:pPr marL="578358" indent="-514350">
              <a:buAutoNum type="arabicPeriod"/>
            </a:pPr>
            <a:r>
              <a:rPr lang="en-US" dirty="0" smtClean="0"/>
              <a:t>Write a student/parent contact.</a:t>
            </a:r>
          </a:p>
          <a:p>
            <a:pPr marL="578358" indent="-514350">
              <a:buAutoNum type="arabicPeriod"/>
            </a:pPr>
            <a:r>
              <a:rPr lang="en-US" dirty="0" smtClean="0"/>
              <a:t>Divide content into small, student friendly objectives.</a:t>
            </a:r>
          </a:p>
          <a:p>
            <a:pPr marL="578358" indent="-514350">
              <a:buAutoNum type="arabicPeriod"/>
            </a:pPr>
            <a:r>
              <a:rPr lang="en-US" dirty="0" smtClean="0"/>
              <a:t>Organize assessments by standards.</a:t>
            </a:r>
          </a:p>
          <a:p>
            <a:pPr marL="578358" indent="-514350">
              <a:buAutoNum type="arabicPeriod"/>
            </a:pPr>
            <a:r>
              <a:rPr lang="en-US" dirty="0" smtClean="0"/>
              <a:t>Create multiple reassessments for each standard.</a:t>
            </a:r>
          </a:p>
          <a:p>
            <a:pPr marL="578358" indent="-514350">
              <a:buAutoNum type="arabicPeriod"/>
            </a:pPr>
            <a:r>
              <a:rPr lang="en-US" dirty="0" smtClean="0"/>
              <a:t>Decide what additional work is required for reassessment eligibility.</a:t>
            </a:r>
          </a:p>
          <a:p>
            <a:pPr marL="578358" indent="-514350">
              <a:buAutoNum type="arabicPeriod"/>
            </a:pPr>
            <a:r>
              <a:rPr lang="en-US" dirty="0" smtClean="0"/>
              <a:t>Give students opportunity to take reassessments.</a:t>
            </a:r>
          </a:p>
          <a:p>
            <a:pPr marL="578358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066506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Examples!!!!</a:t>
            </a:r>
            <a:endParaRPr lang="en-US" sz="6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142706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Now You Try It!!!</a:t>
            </a:r>
            <a:endParaRPr lang="en-US" sz="72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990306"/>
          </a:xfrm>
        </p:spPr>
        <p:txBody>
          <a:bodyPr>
            <a:noAutofit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Questions about Standards Based Grading?</a:t>
            </a:r>
            <a:endParaRPr lang="en-US" sz="6000" b="1" dirty="0">
              <a:solidFill>
                <a:schemeClr val="accent1">
                  <a:tint val="83000"/>
                  <a:satMod val="150000"/>
                </a:schemeClr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Contact us!</a:t>
            </a:r>
            <a:endParaRPr lang="en-US" sz="6000" b="1" dirty="0">
              <a:solidFill>
                <a:schemeClr val="accent1">
                  <a:tint val="83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algn="ctr">
              <a:buFont typeface="Wingdings 2" pitchFamily="-72" charset="2"/>
              <a:buNone/>
            </a:pPr>
            <a:r>
              <a:rPr lang="en-US" b="1" dirty="0" smtClean="0"/>
              <a:t>We would be more than happy to answer any questions that you may have after today so please feel free to contact either of us!</a:t>
            </a:r>
          </a:p>
          <a:p>
            <a:pPr algn="ctr">
              <a:buFont typeface="Wingdings 2" pitchFamily="-72" charset="2"/>
              <a:buNone/>
            </a:pPr>
            <a:endParaRPr lang="en-US" b="1" dirty="0" smtClean="0"/>
          </a:p>
          <a:p>
            <a:pPr algn="ctr">
              <a:buFont typeface="Wingdings 2" pitchFamily="-72" charset="2"/>
              <a:buNone/>
            </a:pPr>
            <a:r>
              <a:rPr lang="en-US" b="1" dirty="0" smtClean="0"/>
              <a:t>Jennifer Griffin – </a:t>
            </a:r>
            <a:r>
              <a:rPr lang="en-US" b="1" dirty="0" smtClean="0">
                <a:hlinkClick r:id="rId3"/>
              </a:rPr>
              <a:t>griffinj1@pitt.k12.nc.us</a:t>
            </a:r>
            <a:endParaRPr lang="en-US" b="1" dirty="0" smtClean="0"/>
          </a:p>
          <a:p>
            <a:pPr algn="ctr">
              <a:buFont typeface="Wingdings 2" pitchFamily="-72" charset="2"/>
              <a:buNone/>
            </a:pPr>
            <a:r>
              <a:rPr lang="en-US" b="1" dirty="0" smtClean="0"/>
              <a:t>Elizabeth Pate – </a:t>
            </a:r>
            <a:r>
              <a:rPr lang="en-US" b="1" dirty="0" smtClean="0">
                <a:hlinkClick r:id="rId4"/>
              </a:rPr>
              <a:t>patee@pitt.k12.nc.us</a:t>
            </a:r>
            <a:endParaRPr lang="en-US" b="1" dirty="0" smtClean="0"/>
          </a:p>
          <a:p>
            <a:pPr>
              <a:buFont typeface="Wingdings 2" pitchFamily="-7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Today’s Agenda: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AutoNum type="arabicPeriod"/>
            </a:pPr>
            <a:r>
              <a:rPr lang="en-US" dirty="0" smtClean="0"/>
              <a:t>Introductions</a:t>
            </a:r>
          </a:p>
          <a:p>
            <a:pPr marL="578358" indent="-514350">
              <a:buAutoNum type="arabicPeriod"/>
            </a:pPr>
            <a:r>
              <a:rPr lang="en-US" dirty="0" smtClean="0"/>
              <a:t>Writing meaningful standards</a:t>
            </a:r>
          </a:p>
          <a:p>
            <a:pPr marL="578358" indent="-514350">
              <a:buAutoNum type="arabicPeriod"/>
            </a:pPr>
            <a:r>
              <a:rPr lang="en-US" dirty="0" smtClean="0"/>
              <a:t>All about SBG</a:t>
            </a:r>
          </a:p>
          <a:p>
            <a:pPr marL="578358" indent="-514350">
              <a:buAutoNum type="arabicPeriod"/>
            </a:pPr>
            <a:r>
              <a:rPr lang="en-US" dirty="0" smtClean="0"/>
              <a:t>Examples</a:t>
            </a:r>
          </a:p>
          <a:p>
            <a:pPr marL="578358" indent="-514350">
              <a:buAutoNum type="arabicPeriod"/>
            </a:pPr>
            <a:r>
              <a:rPr lang="en-US" dirty="0" smtClean="0"/>
              <a:t>Try it Yourself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Who Are We?</a:t>
            </a:r>
            <a:endParaRPr lang="en-US" sz="6000" b="1" dirty="0"/>
          </a:p>
        </p:txBody>
      </p:sp>
      <p:pic>
        <p:nvPicPr>
          <p:cNvPr id="6" name="Content Placeholder 5" descr="PI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500" y="1882775"/>
            <a:ext cx="3429000" cy="4572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66800"/>
            <a:ext cx="8229600" cy="42672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What </a:t>
            </a:r>
            <a:r>
              <a:rPr lang="en-US" sz="4800" b="1" dirty="0" smtClean="0">
                <a:solidFill>
                  <a:schemeClr val="tx1"/>
                </a:solidFill>
              </a:rPr>
              <a:t>do</a:t>
            </a:r>
            <a:r>
              <a:rPr lang="en-US" sz="4800" b="1" dirty="0" smtClean="0"/>
              <a:t> grades often reflect? </a:t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What </a:t>
            </a:r>
            <a:r>
              <a:rPr lang="en-US" sz="4800" b="1" dirty="0" smtClean="0">
                <a:solidFill>
                  <a:schemeClr val="tx1"/>
                </a:solidFill>
              </a:rPr>
              <a:t>should</a:t>
            </a:r>
            <a:r>
              <a:rPr lang="en-US" sz="4800" b="1" dirty="0" smtClean="0"/>
              <a:t> grades reflect?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/>
              <a:t>Writing Standards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NCES Phy.2.1.2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Compare the concepts of potential and kinetic energy and the conservation of total mechanical energy in the description of the motion of objects.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Writing Standards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u="sng" dirty="0" smtClean="0"/>
              <a:t>Mrs. Pate’s Standards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EM1 – I can use pie charts to represent the storage mechanisms of energy within a system.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EM2 – I can quantitatively solve for kinetic and potential energy or other variables.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EM3 – I can apply the conservation of energy to solve complex problems.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075906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/>
              <a:t>Let’s Write Your Own Standard</a:t>
            </a:r>
            <a:endParaRPr lang="en-US" sz="6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456906"/>
          </a:xfrm>
        </p:spPr>
        <p:txBody>
          <a:bodyPr>
            <a:noAutofit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/>
            </a:r>
            <a:br>
              <a:rPr lang="en-US" sz="60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</a:br>
            <a:r>
              <a:rPr lang="en-US" sz="60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What is Standards Based Grading (SBG)?</a:t>
            </a:r>
            <a:endParaRPr lang="en-US" sz="6000" b="1" dirty="0">
              <a:solidFill>
                <a:schemeClr val="accent1">
                  <a:tint val="83000"/>
                  <a:satMod val="150000"/>
                </a:schemeClr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/>
            </a:r>
            <a:br>
              <a:rPr lang="en-US" sz="60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</a:br>
            <a:r>
              <a:rPr lang="en-US" sz="60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/>
            </a:r>
            <a:br>
              <a:rPr lang="en-US" sz="60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</a:br>
            <a:r>
              <a:rPr lang="en-US" sz="60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/>
            </a:r>
            <a:br>
              <a:rPr lang="en-US" sz="60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</a:br>
            <a:r>
              <a:rPr lang="en-US" sz="60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Why </a:t>
            </a:r>
            <a:r>
              <a:rPr lang="en-US" sz="60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Use </a:t>
            </a:r>
            <a:r>
              <a:rPr lang="en-US" sz="60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Standards Based Grading</a:t>
            </a:r>
            <a:r>
              <a:rPr lang="en-US" sz="60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?</a:t>
            </a:r>
            <a:br>
              <a:rPr lang="en-US" sz="60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endParaRPr lang="en-US" sz="6000" b="1" dirty="0">
              <a:solidFill>
                <a:schemeClr val="accent1">
                  <a:tint val="83000"/>
                  <a:satMod val="150000"/>
                </a:schemeClr>
              </a:solidFill>
              <a:ea typeface="+mj-ea"/>
              <a:cs typeface="+mj-cs"/>
            </a:endParaRPr>
          </a:p>
        </p:txBody>
      </p:sp>
      <p:pic>
        <p:nvPicPr>
          <p:cNvPr id="5" name="Content Placeholder 4" descr="PIC2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33600" y="2743200"/>
            <a:ext cx="4877223" cy="38179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42</TotalTime>
  <Words>246</Words>
  <Application>Microsoft Office PowerPoint</Application>
  <PresentationFormat>On-screen Show (4:3)</PresentationFormat>
  <Paragraphs>54</Paragraphs>
  <Slides>16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Verve</vt:lpstr>
      <vt:lpstr>Using A Standards Based Grading (SBG) System</vt:lpstr>
      <vt:lpstr>Today’s Agenda:</vt:lpstr>
      <vt:lpstr>Who Are We?</vt:lpstr>
      <vt:lpstr>What do grades often reflect?    What should grades reflect?</vt:lpstr>
      <vt:lpstr>Writing Standards</vt:lpstr>
      <vt:lpstr>Writing Standards</vt:lpstr>
      <vt:lpstr>Let’s Write Your Own Standard</vt:lpstr>
      <vt:lpstr> What is Standards Based Grading (SBG)?</vt:lpstr>
      <vt:lpstr>   Why Use Standards Based Grading?  </vt:lpstr>
      <vt:lpstr>Drawbacks of Standards Based Grading</vt:lpstr>
      <vt:lpstr> How do I implement Standards Based Grading in my classroom?</vt:lpstr>
      <vt:lpstr>Steps:</vt:lpstr>
      <vt:lpstr>Examples!!!!</vt:lpstr>
      <vt:lpstr>Now You Try It!!!</vt:lpstr>
      <vt:lpstr>Questions about Standards Based Grading?</vt:lpstr>
      <vt:lpstr>Contact us!</vt:lpstr>
    </vt:vector>
  </TitlesOfParts>
  <Company>Pitt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 Standards Based Grading (SBG) System</dc:title>
  <dc:creator>Elizabet Pate</dc:creator>
  <cp:lastModifiedBy>Elizabet Pate</cp:lastModifiedBy>
  <cp:revision>6</cp:revision>
  <dcterms:created xsi:type="dcterms:W3CDTF">2014-08-11T19:16:06Z</dcterms:created>
  <dcterms:modified xsi:type="dcterms:W3CDTF">2014-08-11T20:49:23Z</dcterms:modified>
</cp:coreProperties>
</file>